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9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71" r:id="rId8"/>
    <p:sldId id="268" r:id="rId9"/>
    <p:sldId id="269" r:id="rId10"/>
    <p:sldId id="270" r:id="rId11"/>
    <p:sldId id="261" r:id="rId12"/>
    <p:sldId id="263" r:id="rId13"/>
    <p:sldId id="264" r:id="rId14"/>
    <p:sldId id="267" r:id="rId15"/>
    <p:sldId id="26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817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лавие и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729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46011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ичка с им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899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ичка с име на цита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55651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или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3787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093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807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005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903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92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25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745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08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228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 smtClean="0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275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C669A-3224-44DF-A5A8-5FA688CB75FD}" type="datetimeFigureOut">
              <a:rPr lang="en-US" smtClean="0"/>
              <a:pPr/>
              <a:t>6/24/2019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42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  <p:sldLayoutId id="2147484041" r:id="rId12"/>
    <p:sldLayoutId id="2147484042" r:id="rId13"/>
    <p:sldLayoutId id="2147484043" r:id="rId14"/>
    <p:sldLayoutId id="2147484044" r:id="rId15"/>
    <p:sldLayoutId id="214748404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507067" y="1622738"/>
            <a:ext cx="9298308" cy="2428098"/>
          </a:xfrm>
        </p:spPr>
        <p:txBody>
          <a:bodyPr/>
          <a:lstStyle/>
          <a:p>
            <a:pPr algn="ctr"/>
            <a:r>
              <a:rPr lang="bg-BG" sz="2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Годишен доклад за наблюдение на изпълнението на Регионалния план за развитие на Южен централен район за </a:t>
            </a:r>
            <a:r>
              <a:rPr lang="bg-BG" sz="2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2018г.</a:t>
            </a:r>
            <a:br>
              <a:rPr lang="bg-BG" sz="2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bg-BG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bg-BG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bg-BG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2589213" y="4288665"/>
            <a:ext cx="8915399" cy="1614997"/>
          </a:xfrm>
        </p:spPr>
        <p:txBody>
          <a:bodyPr/>
          <a:lstStyle/>
          <a:p>
            <a:r>
              <a:rPr lang="bg-BG" sz="1600" b="1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Съвместно</a:t>
            </a:r>
            <a:r>
              <a:rPr lang="en-US" sz="1600" b="1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bg-BG" sz="1600" b="1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заседание на Регионалния съвет за развитие и Регионалния координационен комитет на Южен централен район</a:t>
            </a:r>
          </a:p>
          <a:p>
            <a:endParaRPr lang="bg-BG" b="1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bg-BG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Пловдив, 25 </a:t>
            </a:r>
            <a:r>
              <a:rPr lang="bg-BG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юни </a:t>
            </a:r>
            <a:r>
              <a:rPr lang="bg-BG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2019г</a:t>
            </a:r>
            <a:r>
              <a:rPr lang="bg-BG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16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266683" y="624110"/>
            <a:ext cx="9762186" cy="1280890"/>
          </a:xfrm>
        </p:spPr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i="1" dirty="0" err="1">
                <a:solidFill>
                  <a:srgbClr val="FF0000"/>
                </a:solidFill>
              </a:rPr>
              <a:t>Коефициент</a:t>
            </a:r>
            <a:r>
              <a:rPr lang="ru-RU" sz="1800" b="1" i="1" dirty="0">
                <a:solidFill>
                  <a:srgbClr val="FF0000"/>
                </a:solidFill>
              </a:rPr>
              <a:t> на </a:t>
            </a:r>
            <a:r>
              <a:rPr lang="ru-RU" sz="1800" b="1" i="1" dirty="0" err="1">
                <a:solidFill>
                  <a:srgbClr val="FF0000"/>
                </a:solidFill>
              </a:rPr>
              <a:t>смъртност</a:t>
            </a:r>
            <a:r>
              <a:rPr lang="ru-RU" sz="1800" b="1" i="1" dirty="0">
                <a:solidFill>
                  <a:srgbClr val="FF0000"/>
                </a:solidFill>
              </a:rPr>
              <a:t> по области </a:t>
            </a:r>
            <a:r>
              <a:rPr lang="ru-RU" sz="1800" b="1" i="1" dirty="0" err="1">
                <a:solidFill>
                  <a:srgbClr val="FF0000"/>
                </a:solidFill>
              </a:rPr>
              <a:t>през</a:t>
            </a:r>
            <a:r>
              <a:rPr lang="ru-RU" sz="1800" b="1" i="1" dirty="0">
                <a:solidFill>
                  <a:srgbClr val="FF0000"/>
                </a:solidFill>
              </a:rPr>
              <a:t> 2018 година</a:t>
            </a:r>
            <a:endParaRPr lang="en-US" sz="2000" u="sng" dirty="0">
              <a:solidFill>
                <a:srgbClr val="FF0000"/>
              </a:solidFill>
            </a:endParaRPr>
          </a:p>
        </p:txBody>
      </p:sp>
      <p:pic>
        <p:nvPicPr>
          <p:cNvPr id="5" name="Picture 27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532" y="1905000"/>
            <a:ext cx="7843234" cy="4953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80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77285" y="624110"/>
            <a:ext cx="10251584" cy="1280890"/>
          </a:xfrm>
        </p:spPr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u="sng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Промени</a:t>
            </a:r>
            <a:r>
              <a:rPr lang="ru-RU" sz="20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b="1" u="sng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политиките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развитие на </a:t>
            </a:r>
            <a:r>
              <a:rPr lang="ru-RU" sz="2000" b="1" u="sng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национално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u="sng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регионално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2000" b="1" u="sng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местно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u="sng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ниво</a:t>
            </a:r>
            <a:endParaRPr lang="en-US" sz="20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661375" y="2120720"/>
            <a:ext cx="10200067" cy="4473263"/>
          </a:xfrm>
        </p:spPr>
        <p:txBody>
          <a:bodyPr>
            <a:normAutofit fontScale="92500" lnSpcReduction="20000"/>
          </a:bodyPr>
          <a:lstStyle/>
          <a:p>
            <a:r>
              <a:rPr lang="bg-BG" dirty="0" smtClean="0"/>
              <a:t>Национална стратегия за развитие на концесиите в Република България (2018-2027)</a:t>
            </a:r>
          </a:p>
          <a:p>
            <a:r>
              <a:rPr lang="bg-BG" dirty="0" smtClean="0"/>
              <a:t>Национална стратегия за намаляване на риска от бедствия 2018-2030 г.</a:t>
            </a:r>
          </a:p>
          <a:p>
            <a:r>
              <a:rPr lang="bg-BG" dirty="0" smtClean="0"/>
              <a:t>Национална програма за безопасност и здраве при работа 2018-2020 година</a:t>
            </a:r>
          </a:p>
          <a:p>
            <a:r>
              <a:rPr lang="bg-BG" dirty="0" smtClean="0"/>
              <a:t>Национална здравна карта на Република България</a:t>
            </a:r>
          </a:p>
          <a:p>
            <a:r>
              <a:rPr lang="bg-BG" dirty="0"/>
              <a:t>Стратегия за намаляване на риска от облъчване от радон </a:t>
            </a:r>
            <a:r>
              <a:rPr lang="bg-BG" dirty="0" smtClean="0"/>
              <a:t>2018-2027</a:t>
            </a:r>
          </a:p>
          <a:p>
            <a:r>
              <a:rPr lang="bg-BG" dirty="0" smtClean="0"/>
              <a:t>Национални научни програми (11 бр.)</a:t>
            </a:r>
          </a:p>
          <a:p>
            <a:endParaRPr lang="bg-BG" dirty="0" smtClean="0"/>
          </a:p>
          <a:p>
            <a:pPr marL="0" indent="0">
              <a:buNone/>
            </a:pPr>
            <a:r>
              <a:rPr lang="bg-BG" u="sng" dirty="0" smtClean="0"/>
              <a:t>Изменения и допълнения в Закон за регионалното развитие (ЗРР</a:t>
            </a:r>
            <a:r>
              <a:rPr lang="bg-BG" dirty="0" smtClean="0"/>
              <a:t>): </a:t>
            </a:r>
          </a:p>
          <a:p>
            <a:r>
              <a:rPr lang="bg-BG" dirty="0" smtClean="0"/>
              <a:t>През 2018 г. са направени изменения и допълнения в закона, свързани с планиране на пространственото развитие, като са добавени разпоредби по отношение на Морския пространствен план на Република България. Морският пространствен план планира пространственото развитие и интегрираното управление на дейностите по използване на морските пространства на страната за постигане на устойчиво развитие на Черноморския район, устойчив растеж на морската икономика и устойчиво използване на природните ресурси.</a:t>
            </a:r>
          </a:p>
          <a:p>
            <a:endParaRPr lang="bg-BG" dirty="0" smtClean="0"/>
          </a:p>
          <a:p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96765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944711" y="624110"/>
            <a:ext cx="9559902" cy="1280890"/>
          </a:xfrm>
        </p:spPr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 изводи от наблюдението (1):</a:t>
            </a:r>
            <a:endParaRPr lang="en-US" sz="22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519707" y="2133599"/>
            <a:ext cx="9984905" cy="4724401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bg-BG" dirty="0" smtClean="0"/>
              <a:t>Общото социално и икономическо развитие на ЮЦР през 2018 г. продължава да се подобрява. </a:t>
            </a:r>
            <a:r>
              <a:rPr lang="bg-BG" dirty="0" smtClean="0"/>
              <a:t>Налице са положителни тенденции по основните макроикономически показатели. Продължава обаче да се наблюдава ограничен напредък в преодоляването на вътрешнорегионалните различия в ЮЦР. При повече от анализираните социално-икономически индикатори област Пловдив се откроява със стойности значително над средните за района, докато останалите области са с близки показатели. </a:t>
            </a:r>
            <a:endParaRPr lang="bg-BG" dirty="0" smtClean="0"/>
          </a:p>
          <a:p>
            <a:pPr algn="just"/>
            <a:r>
              <a:rPr lang="bg-BG" dirty="0"/>
              <a:t>Благоприятна структура на регионалната икономика. През 2017г. най-висок дял в брутната добавена </a:t>
            </a:r>
            <a:r>
              <a:rPr lang="bg-BG" dirty="0" smtClean="0"/>
              <a:t>стойност на икономиката </a:t>
            </a:r>
            <a:r>
              <a:rPr lang="bg-BG" dirty="0"/>
              <a:t>в </a:t>
            </a:r>
            <a:r>
              <a:rPr lang="bg-BG" dirty="0" smtClean="0"/>
              <a:t>ЮЦР има </a:t>
            </a:r>
            <a:r>
              <a:rPr lang="bg-BG" dirty="0"/>
              <a:t>сектора на услугите – малко над 55%. Сектор “Индустрия“ произвежда почти 37,49% от БДС в района, което е значително по-високо от средното за страната (28,44%). Делът на аграрния сектор е 6,84% и също е доста по-висок от средния за страната (4,7%), а в абсолютна стойност (в </a:t>
            </a:r>
            <a:r>
              <a:rPr lang="bg-BG" dirty="0" err="1"/>
              <a:t>млн.лв</a:t>
            </a:r>
            <a:r>
              <a:rPr lang="bg-BG" dirty="0"/>
              <a:t>.) е най-голям в сравнение с всички останали райони.</a:t>
            </a:r>
          </a:p>
          <a:p>
            <a:pPr algn="just"/>
            <a:r>
              <a:rPr lang="bg-BG" dirty="0" smtClean="0"/>
              <a:t>ЮЦР изостава по показателя  БВП на глава от населението</a:t>
            </a:r>
            <a:r>
              <a:rPr lang="bg-BG" dirty="0"/>
              <a:t>, включително спрямо средната стойност за </a:t>
            </a:r>
            <a:r>
              <a:rPr lang="bg-BG" dirty="0" smtClean="0"/>
              <a:t>ЕС-28, което е знак както за ограничена кохезия между регионите, така и за неблагоприятни характеристики на факторите за производство и растеж</a:t>
            </a:r>
            <a:r>
              <a:rPr lang="bg-BG" dirty="0" smtClean="0"/>
              <a:t>. </a:t>
            </a:r>
          </a:p>
          <a:p>
            <a:pPr algn="just"/>
            <a:r>
              <a:rPr lang="bg-BG" dirty="0" smtClean="0"/>
              <a:t>Демографските процеси продължават да се влошават. Задълбочава се и дисбалансът в териториалното разпределение на населението. </a:t>
            </a:r>
            <a:r>
              <a:rPr lang="bg-BG" dirty="0" smtClean="0"/>
              <a:t>Продължава процесът на намаляване и застаряване на населението. Промените в демографския профил на ЮЦР показват устойчива тенденция на намаляване на населението – в периода 2010-2018 г. броят на населението е намалял с 103 262 души, което представлява спад с 6,82%. </a:t>
            </a:r>
          </a:p>
        </p:txBody>
      </p:sp>
    </p:spTree>
    <p:extLst>
      <p:ext uri="{BB962C8B-B14F-4D97-AF65-F5344CB8AC3E}">
        <p14:creationId xmlns:p14="http://schemas.microsoft.com/office/powerpoint/2010/main" val="153576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944711" y="624110"/>
            <a:ext cx="9559902" cy="1280890"/>
          </a:xfrm>
        </p:spPr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 изводи от наблюдението (2):</a:t>
            </a:r>
            <a:endParaRPr lang="en-US" sz="22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609859" y="1905001"/>
            <a:ext cx="10457645" cy="4953000"/>
          </a:xfrm>
        </p:spPr>
        <p:txBody>
          <a:bodyPr>
            <a:normAutofit/>
          </a:bodyPr>
          <a:lstStyle/>
          <a:p>
            <a:pPr lvl="0"/>
            <a:r>
              <a:rPr lang="bg-BG" dirty="0"/>
              <a:t>Налице са положителни тенденции в развитието на МСП в района. Общите приходи от дейността на МСП нарастват устойчиво през последните три години. </a:t>
            </a:r>
            <a:r>
              <a:rPr lang="bg-BG" dirty="0" smtClean="0"/>
              <a:t> </a:t>
            </a:r>
          </a:p>
          <a:p>
            <a:pPr lvl="0"/>
            <a:r>
              <a:rPr lang="bg-BG" dirty="0" smtClean="0"/>
              <a:t>През </a:t>
            </a:r>
            <a:r>
              <a:rPr lang="bg-BG" dirty="0"/>
              <a:t>2017 г. преките чуждестранни инвестиции /ПЧИ/ в ЮЦР възлизат на </a:t>
            </a:r>
            <a:r>
              <a:rPr lang="bg-BG" b="1" dirty="0"/>
              <a:t>2 842 624,3 </a:t>
            </a:r>
            <a:r>
              <a:rPr lang="bg-BG" dirty="0"/>
              <a:t>хил. евро, което представлява 11,6 % от тези за страната. Отчетено е повишаване спрямо 2016 г. с </a:t>
            </a:r>
            <a:r>
              <a:rPr lang="bg-BG" b="1" dirty="0" smtClean="0"/>
              <a:t>10,66%</a:t>
            </a:r>
            <a:r>
              <a:rPr lang="bg-BG" dirty="0" smtClean="0"/>
              <a:t>. </a:t>
            </a:r>
            <a:r>
              <a:rPr lang="bg-BG" dirty="0"/>
              <a:t>На национално ниво се наблюдава по-слаб ръст на ПЧИ за </a:t>
            </a:r>
            <a:r>
              <a:rPr lang="bg-BG" dirty="0" smtClean="0"/>
              <a:t>2017г</a:t>
            </a:r>
            <a:r>
              <a:rPr lang="bg-BG" dirty="0"/>
              <a:t>. Размерът на приходите от дейността на МСП в област Пловдив обаче е най-голям – 2/3 от общите приходи за района. През 2017г. ПЧИ намаляват само в област Смолян</a:t>
            </a:r>
            <a:r>
              <a:rPr lang="bg-BG" dirty="0" smtClean="0"/>
              <a:t>.</a:t>
            </a:r>
            <a:endParaRPr lang="bg-BG" dirty="0" smtClean="0"/>
          </a:p>
          <a:p>
            <a:r>
              <a:rPr lang="bg-BG" dirty="0" smtClean="0"/>
              <a:t>Освен бума в развитието на индустриалното производство в района, туризмът в ЮЦР продължава да играе все по-важна роля за развитието на икономиката и повишаването на заетостта в </a:t>
            </a:r>
            <a:r>
              <a:rPr lang="bg-BG" dirty="0" smtClean="0"/>
              <a:t>района, видно от увеличаващите се приходи от нощувки.</a:t>
            </a:r>
            <a:endParaRPr lang="bg-BG" dirty="0" smtClean="0"/>
          </a:p>
          <a:p>
            <a:r>
              <a:rPr lang="bg-BG" dirty="0" smtClean="0"/>
              <a:t>Инфраструктурното развитие на района изостава по отношение на дела население, свързано с пречиствателни станции за отпадъчни води и изграденост/състояние на ВиК инфраструктурата. (дял на населението, обслужвано от СПСОВ – 55,2 % при </a:t>
            </a:r>
            <a:r>
              <a:rPr lang="bg-BG" dirty="0"/>
              <a:t>средно 63,3 </a:t>
            </a:r>
            <a:r>
              <a:rPr lang="bg-BG" dirty="0" smtClean="0"/>
              <a:t>% за страната</a:t>
            </a:r>
            <a:r>
              <a:rPr lang="bg-BG" dirty="0" smtClean="0"/>
              <a:t>)</a:t>
            </a:r>
          </a:p>
          <a:p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199698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944711" y="624110"/>
            <a:ext cx="9559902" cy="1280890"/>
          </a:xfrm>
        </p:spPr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 изводи от наблюдението </a:t>
            </a: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(3):</a:t>
            </a:r>
            <a:endParaRPr lang="en-US" sz="22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609859" y="2133599"/>
            <a:ext cx="10457645" cy="4724401"/>
          </a:xfrm>
        </p:spPr>
        <p:txBody>
          <a:bodyPr>
            <a:normAutofit lnSpcReduction="10000"/>
          </a:bodyPr>
          <a:lstStyle/>
          <a:p>
            <a:pPr>
              <a:buClr>
                <a:srgbClr val="A53010"/>
              </a:buClr>
            </a:pPr>
            <a:r>
              <a:rPr lang="bg-BG" dirty="0"/>
              <a:t>По оперативните програми, съфинансирани от ЕСИФ, в процес на изпълнение в ЮЦР са </a:t>
            </a:r>
            <a:r>
              <a:rPr lang="bg-BG" b="1" dirty="0"/>
              <a:t>2 335 проекта </a:t>
            </a:r>
            <a:r>
              <a:rPr lang="bg-BG" dirty="0"/>
              <a:t>на стойност над </a:t>
            </a:r>
            <a:r>
              <a:rPr lang="bg-BG" b="1" dirty="0"/>
              <a:t>3 млрд. лв</a:t>
            </a:r>
            <a:r>
              <a:rPr lang="bg-BG" dirty="0"/>
              <a:t>. </a:t>
            </a:r>
            <a:r>
              <a:rPr lang="bg-BG" dirty="0" smtClean="0"/>
              <a:t> </a:t>
            </a:r>
            <a:endParaRPr lang="bg-BG" dirty="0"/>
          </a:p>
          <a:p>
            <a:pPr lvl="0">
              <a:buClr>
                <a:srgbClr val="A53010"/>
              </a:buClr>
            </a:pPr>
            <a:endParaRPr lang="bg-BG" dirty="0" smtClean="0"/>
          </a:p>
          <a:p>
            <a:pPr lvl="0">
              <a:buClr>
                <a:srgbClr val="A53010"/>
              </a:buClr>
            </a:pPr>
            <a:r>
              <a:rPr lang="bg-BG" dirty="0" smtClean="0"/>
              <a:t>Оценката </a:t>
            </a:r>
            <a:r>
              <a:rPr lang="bg-BG" dirty="0"/>
              <a:t>на изпълнението на РПР на ЮЦР 2014-2020 г. показва, че през 2018г. се наблюдава значителен напредък по реализацията на стратегическите цели и приоритети на Плана</a:t>
            </a:r>
            <a:r>
              <a:rPr lang="bg-BG" dirty="0" smtClean="0"/>
              <a:t>.</a:t>
            </a:r>
          </a:p>
          <a:p>
            <a:pPr lvl="0">
              <a:buClr>
                <a:srgbClr val="A53010"/>
              </a:buClr>
            </a:pPr>
            <a:endParaRPr lang="bg-BG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</a:pPr>
            <a:r>
              <a:rPr lang="bg-BG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Съществува висок риск от </a:t>
            </a:r>
            <a:r>
              <a:rPr lang="bg-BG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непостигане</a:t>
            </a:r>
            <a:r>
              <a:rPr lang="bg-BG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на целевите стойности за 2020г. на голяма част от индикаторите по целите на Стратегия „Европа 2020“.</a:t>
            </a:r>
          </a:p>
          <a:p>
            <a:pPr lvl="0">
              <a:buClr>
                <a:srgbClr val="A53010"/>
              </a:buClr>
            </a:pPr>
            <a:endParaRPr lang="bg-BG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buClr>
                <a:srgbClr val="A53010"/>
              </a:buClr>
            </a:pPr>
            <a:r>
              <a:rPr lang="bg-BG" dirty="0">
                <a:solidFill>
                  <a:prstClr val="black">
                    <a:lumMod val="75000"/>
                    <a:lumOff val="25000"/>
                  </a:prstClr>
                </a:solidFill>
              </a:rPr>
              <a:t>Не се постига балансирано териториално </a:t>
            </a:r>
            <a:r>
              <a:rPr lang="bg-BG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развитие. Междурегионалните и вътрешно регионалните различия се задълбочават. </a:t>
            </a:r>
          </a:p>
          <a:p>
            <a:pPr>
              <a:buClr>
                <a:srgbClr val="A53010"/>
              </a:buClr>
            </a:pPr>
            <a:endParaRPr lang="bg-BG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buClr>
                <a:srgbClr val="A53010"/>
              </a:buClr>
            </a:pPr>
            <a:r>
              <a:rPr lang="bg-BG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Налице е положително икономическо развитие, но не и устойчиво развитие.</a:t>
            </a:r>
            <a:endParaRPr lang="bg-BG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26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28801" y="585473"/>
            <a:ext cx="9405356" cy="1280890"/>
          </a:xfrm>
        </p:spPr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Препоръки за подобряване на резултатите от наблюдението</a:t>
            </a:r>
            <a:endParaRPr lang="en-US" sz="22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622738" y="2133599"/>
            <a:ext cx="9881874" cy="4724401"/>
          </a:xfrm>
        </p:spPr>
        <p:txBody>
          <a:bodyPr>
            <a:normAutofit fontScale="92500" lnSpcReduction="10000"/>
          </a:bodyPr>
          <a:lstStyle/>
          <a:p>
            <a:r>
              <a:rPr lang="bg-BG" dirty="0" smtClean="0"/>
              <a:t>Осигуряване на навременна, адекватна и точна информация за отчитане на системата от </a:t>
            </a:r>
            <a:r>
              <a:rPr lang="bg-BG" dirty="0" smtClean="0"/>
              <a:t>индикатори – своевременно </a:t>
            </a:r>
            <a:r>
              <a:rPr lang="bg-BG" dirty="0" smtClean="0"/>
              <a:t>предоставяне на информация от съответните институции, поддържащи актуална база данни за отчитане на плановите показатели.</a:t>
            </a:r>
          </a:p>
          <a:p>
            <a:r>
              <a:rPr lang="bg-BG" dirty="0" smtClean="0"/>
              <a:t>Предоставяне на пълна и унифицирана информация от общинските и областните администрации по индикаторите за наблюдение с оглед осигуряване на съпоставимост на данните и по-добра възможност за тяхното </a:t>
            </a:r>
            <a:r>
              <a:rPr lang="bg-BG" dirty="0" smtClean="0"/>
              <a:t>обобщаване;</a:t>
            </a:r>
            <a:endParaRPr lang="bg-BG" dirty="0" smtClean="0"/>
          </a:p>
          <a:p>
            <a:r>
              <a:rPr lang="bg-BG" dirty="0"/>
              <a:t>Иницииране и изготвяне на тематични оценки </a:t>
            </a:r>
            <a:r>
              <a:rPr lang="bg-BG" dirty="0" smtClean="0"/>
              <a:t>относно </a:t>
            </a:r>
            <a:r>
              <a:rPr lang="bg-BG" dirty="0"/>
              <a:t>специфичните особености </a:t>
            </a:r>
            <a:r>
              <a:rPr lang="bg-BG" dirty="0" smtClean="0"/>
              <a:t>в </a:t>
            </a:r>
            <a:r>
              <a:rPr lang="bg-BG" dirty="0"/>
              <a:t>развитието на </a:t>
            </a:r>
            <a:r>
              <a:rPr lang="bg-BG" dirty="0" smtClean="0"/>
              <a:t>ЮЦР;</a:t>
            </a:r>
            <a:endParaRPr lang="bg-BG" dirty="0"/>
          </a:p>
          <a:p>
            <a:r>
              <a:rPr lang="bg-BG" dirty="0" smtClean="0"/>
              <a:t>Подобряване на координационния механизъм и активността на РСР при териториалното планиране на интервенциите по оперативните програми;</a:t>
            </a:r>
          </a:p>
          <a:p>
            <a:r>
              <a:rPr lang="bg-BG" dirty="0" smtClean="0"/>
              <a:t>Разширяване </a:t>
            </a:r>
            <a:r>
              <a:rPr lang="bg-BG" dirty="0" smtClean="0"/>
              <a:t>на междурегионалното сътрудничество </a:t>
            </a:r>
            <a:r>
              <a:rPr lang="bg-BG" dirty="0" smtClean="0"/>
              <a:t>и </a:t>
            </a:r>
            <a:r>
              <a:rPr lang="bg-BG" dirty="0" smtClean="0"/>
              <a:t>взаимодействието с гражданското общество </a:t>
            </a:r>
            <a:r>
              <a:rPr lang="bg-BG" dirty="0" smtClean="0"/>
              <a:t>с </a:t>
            </a:r>
            <a:r>
              <a:rPr lang="bg-BG" dirty="0" smtClean="0"/>
              <a:t>цел ефективен обмен на информация и добри практики при управление на регионалното </a:t>
            </a:r>
            <a:r>
              <a:rPr lang="bg-BG" dirty="0" smtClean="0"/>
              <a:t>развитие;</a:t>
            </a:r>
          </a:p>
          <a:p>
            <a:r>
              <a:rPr lang="bg-BG" dirty="0" smtClean="0"/>
              <a:t>Повишаване на капацитета на РСР за ефективно изпълнение на делегираните му функции.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80960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централен район за </a:t>
            </a:r>
            <a:r>
              <a:rPr lang="bg-BG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2018г</a:t>
            </a:r>
            <a:r>
              <a:rPr lang="bg-BG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bg-BG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b="1" dirty="0" smtClean="0"/>
          </a:p>
          <a:p>
            <a:r>
              <a:rPr lang="bg-BG" b="1" dirty="0" smtClean="0"/>
              <a:t>Основание за разработване </a:t>
            </a:r>
            <a:r>
              <a:rPr lang="bg-BG" dirty="0" smtClean="0"/>
              <a:t>– чл. 86, ал. 1 от Правилника за прилагане на Закона за регионалното развитие (ППЗРР);</a:t>
            </a:r>
          </a:p>
          <a:p>
            <a:endParaRPr lang="bg-BG" dirty="0" smtClean="0"/>
          </a:p>
          <a:p>
            <a:r>
              <a:rPr lang="bg-BG" b="1" dirty="0" smtClean="0"/>
              <a:t>Цел:</a:t>
            </a:r>
            <a:r>
              <a:rPr lang="bg-BG" dirty="0" smtClean="0"/>
              <a:t>  да се представят резултатите от изпълнението на Регионалния план за развитие на Южен централен район (2014-2020г.) през </a:t>
            </a:r>
            <a:r>
              <a:rPr lang="bg-BG" dirty="0" smtClean="0"/>
              <a:t>2018 </a:t>
            </a:r>
            <a:r>
              <a:rPr lang="bg-BG" dirty="0" smtClean="0"/>
              <a:t>г. </a:t>
            </a:r>
          </a:p>
          <a:p>
            <a:endParaRPr lang="bg-BG" dirty="0" smtClean="0"/>
          </a:p>
          <a:p>
            <a:r>
              <a:rPr lang="bg-BG" b="1" dirty="0" smtClean="0"/>
              <a:t>Предмет на наблюдението </a:t>
            </a:r>
            <a:r>
              <a:rPr lang="bg-BG" dirty="0" smtClean="0"/>
              <a:t>– проследяване на постигнатия напредък по изпълнението на целите и приоритетите на Регионалния план за развитие въз основа на индикаторите за наблюдение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1966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Съдържание</a:t>
            </a:r>
            <a:endParaRPr lang="en-US" sz="22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138411"/>
          </a:xfrm>
        </p:spPr>
        <p:txBody>
          <a:bodyPr>
            <a:normAutofit/>
          </a:bodyPr>
          <a:lstStyle/>
          <a:p>
            <a:r>
              <a:rPr lang="en-US" b="1" dirty="0" smtClean="0"/>
              <a:t>I</a:t>
            </a:r>
            <a:r>
              <a:rPr lang="en-US" dirty="0" smtClean="0"/>
              <a:t>. </a:t>
            </a:r>
            <a:r>
              <a:rPr lang="bg-BG" b="1" dirty="0" smtClean="0"/>
              <a:t>Общи </a:t>
            </a:r>
            <a:r>
              <a:rPr lang="bg-BG" b="1" dirty="0"/>
              <a:t>условия за изпълнение на Регионалния план за развитие на Южен централен район (2014-2020 г.). Промени в социално–икономическите условия и политиките за развитие на национално, регионално и местно </a:t>
            </a:r>
            <a:r>
              <a:rPr lang="bg-BG" b="1" dirty="0" smtClean="0"/>
              <a:t>ниво</a:t>
            </a:r>
            <a:endParaRPr lang="en-US" dirty="0"/>
          </a:p>
          <a:p>
            <a:r>
              <a:rPr lang="en-US" b="1" dirty="0" smtClean="0"/>
              <a:t>II. </a:t>
            </a:r>
            <a:r>
              <a:rPr lang="bg-BG" b="1" dirty="0" smtClean="0"/>
              <a:t>Постигнат </a:t>
            </a:r>
            <a:r>
              <a:rPr lang="bg-BG" b="1" dirty="0"/>
              <a:t>напредък по изпълнение на целите и приоритетите  на  Регионалния план за развитие на Южен централен район (2014-2020 г.) въз основа на индикаторите за </a:t>
            </a:r>
            <a:r>
              <a:rPr lang="bg-BG" b="1" dirty="0" smtClean="0"/>
              <a:t>наблюдение</a:t>
            </a:r>
            <a:endParaRPr lang="en-US" b="1" dirty="0" smtClean="0"/>
          </a:p>
          <a:p>
            <a:r>
              <a:rPr lang="en-US" b="1" dirty="0" smtClean="0"/>
              <a:t>III. </a:t>
            </a:r>
            <a:r>
              <a:rPr lang="bg-BG" b="1" dirty="0" smtClean="0"/>
              <a:t>Действия</a:t>
            </a:r>
            <a:r>
              <a:rPr lang="bg-BG" b="1" dirty="0"/>
              <a:t>, предприети от Регионалния съвет за развитие на Южен централен район с цел осигуряване на ефективност и ефикасност при изпълнение на Регионалния план за развитие </a:t>
            </a:r>
            <a:endParaRPr lang="en-US" dirty="0"/>
          </a:p>
          <a:p>
            <a:r>
              <a:rPr lang="en-US" b="1" dirty="0" smtClean="0"/>
              <a:t>IV. </a:t>
            </a:r>
            <a:r>
              <a:rPr lang="bg-BG" b="1" dirty="0" smtClean="0"/>
              <a:t>Заключения </a:t>
            </a:r>
            <a:r>
              <a:rPr lang="bg-BG" b="1" dirty="0"/>
              <a:t>и предложения за подобряване резултати от наблюдение на изпълнението на Регионалния план за развитие на Южен централен район (2014-2020г.)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43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176531" y="624110"/>
            <a:ext cx="9328082" cy="1280890"/>
          </a:xfrm>
        </p:spPr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Промени в </a:t>
            </a:r>
            <a:r>
              <a:rPr lang="bg-BG" sz="22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социално-икономическите </a:t>
            </a: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 (1)</a:t>
            </a:r>
            <a:endParaRPr lang="en-US" sz="22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635617" y="1905001"/>
            <a:ext cx="10444766" cy="4953000"/>
          </a:xfrm>
        </p:spPr>
        <p:txBody>
          <a:bodyPr>
            <a:normAutofit fontScale="92500"/>
          </a:bodyPr>
          <a:lstStyle/>
          <a:p>
            <a:r>
              <a:rPr lang="bg-BG" dirty="0" smtClean="0"/>
              <a:t>Икономически растеж на национално ниво – БВП нараства с темпове по-бързи от средните за ЕС. </a:t>
            </a:r>
            <a:r>
              <a:rPr lang="bg-BG" dirty="0" smtClean="0"/>
              <a:t>БВП на ЮЦР за 2017г. е малко над </a:t>
            </a:r>
            <a:r>
              <a:rPr lang="bg-BG" b="1" dirty="0" smtClean="0"/>
              <a:t>14,2 млрд. лв</a:t>
            </a:r>
            <a:r>
              <a:rPr lang="bg-BG" dirty="0" smtClean="0"/>
              <a:t>., което представлява относителен дял от </a:t>
            </a:r>
            <a:r>
              <a:rPr lang="bg-BG" b="1" dirty="0" smtClean="0"/>
              <a:t>14,08%</a:t>
            </a:r>
            <a:r>
              <a:rPr lang="bg-BG" dirty="0" smtClean="0"/>
              <a:t> в общия размер на БВП за страната. Това нарежда района на второ място по този показател след ЮЗР. Северозападният район е на първо място по растеж на БВП за 2017 г. спрямо предходната година с 9,52%, следван от ЮЦР с 7,72%. </a:t>
            </a:r>
            <a:endParaRPr lang="bg-BG" dirty="0" smtClean="0"/>
          </a:p>
          <a:p>
            <a:r>
              <a:rPr lang="bg-BG" dirty="0" smtClean="0"/>
              <a:t>В периода 2011-2017 г. приносът на ЮЦР в общия БВП за страната остава постоянен (около 14%). </a:t>
            </a:r>
            <a:r>
              <a:rPr lang="bg-BG" dirty="0" smtClean="0"/>
              <a:t>Силно впечатление прави огромната разлика между приноса на Област Пловдив и останалите области в ЮЦР. 57% от БВП на района е създаден в Област Пловдив. Положителен знак е растежът на БВП в Област Смолян, който през 2017 г. е нараснал с 10,60%, надхвърляйки 1 млрд. лв. </a:t>
            </a:r>
          </a:p>
          <a:p>
            <a:r>
              <a:rPr lang="bg-BG" dirty="0" smtClean="0"/>
              <a:t>За последните пет години /2013-2017г./ БВП на района е нараснал с почти 22 %. За същия период БВП се повишава във всички области на ЮЦР. Най-голям е ръстът в Област Пловдив (27,28%), следван от Област Смолян (25,49%) и Хасково (22,71%). </a:t>
            </a:r>
            <a:endParaRPr lang="bg-BG" dirty="0" smtClean="0"/>
          </a:p>
          <a:p>
            <a:r>
              <a:rPr lang="bg-BG" dirty="0" smtClean="0"/>
              <a:t>ЮЦР изостава по показателя  БВП на глава от населението. Стойността на показателя през 2017г. е </a:t>
            </a:r>
            <a:r>
              <a:rPr lang="bg-BG" b="1" dirty="0" smtClean="0"/>
              <a:t>10 009 лв</a:t>
            </a:r>
            <a:r>
              <a:rPr lang="bg-BG" dirty="0" smtClean="0"/>
              <a:t>., което е значително по-ниско от средното равнище за страната (14 280 лв.). По този показател ЮЦР се нарежда на четвърто място. Само показателят в Област Пловдив е с по-висока стойност (12 112 лв.) от средното ниво за района. </a:t>
            </a:r>
          </a:p>
          <a:p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57915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93195" y="624110"/>
            <a:ext cx="9611418" cy="1280890"/>
          </a:xfrm>
        </p:spPr>
        <p:txBody>
          <a:bodyPr>
            <a:normAutofit fontScale="90000"/>
          </a:bodyPr>
          <a:lstStyle/>
          <a:p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централен район за 2018г.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Промени в социално-икономическите условия (2)</a:t>
            </a:r>
            <a:endParaRPr lang="bg-BG" sz="22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519707" y="2133599"/>
            <a:ext cx="10573555" cy="4724401"/>
          </a:xfrm>
        </p:spPr>
        <p:txBody>
          <a:bodyPr>
            <a:normAutofit/>
          </a:bodyPr>
          <a:lstStyle/>
          <a:p>
            <a:r>
              <a:rPr lang="bg-BG" dirty="0" smtClean="0"/>
              <a:t>Делът на БВП на човек от населението в ЮЦР спрямо средната стойност за ЕС - 28 за 2017 г., измерен като стандарт на покупателна способност (СПС), е 35 %. Отчетено е увлечение с 1% спрямо 2016 г. По този показател районът също е на четвърто място като изпреварва само СЗР и СЦР. </a:t>
            </a:r>
          </a:p>
          <a:p>
            <a:r>
              <a:rPr lang="bg-BG" dirty="0" smtClean="0"/>
              <a:t>Доходите на населението ЮЦР продължават да изостават от средното равнище за страната, но растат с по-бързи темпове. През 2018 г. годишният общ доход средно на лице от домакинство за страната е 6 013 лв. и нараства с 7,64% спрямо 2017 г. Стойността на показателя за ЮЦР през 2018г. е </a:t>
            </a:r>
            <a:r>
              <a:rPr lang="bg-BG" b="1" dirty="0" smtClean="0"/>
              <a:t>5 646 лв</a:t>
            </a:r>
            <a:r>
              <a:rPr lang="bg-BG" dirty="0" smtClean="0"/>
              <a:t>., което представлява ръст от </a:t>
            </a:r>
            <a:r>
              <a:rPr lang="bg-BG" b="1" dirty="0" smtClean="0"/>
              <a:t>10,51%</a:t>
            </a:r>
            <a:r>
              <a:rPr lang="bg-BG" dirty="0" smtClean="0"/>
              <a:t> в сравнение с 2017г. Налице е забавяне в темпа на нарастване спрямо периода от 2016-2017г.</a:t>
            </a:r>
          </a:p>
          <a:p>
            <a:r>
              <a:rPr lang="bg-BG" dirty="0" smtClean="0"/>
              <a:t>Населението в риск от бедност или социално изключване в ЮЦР през 2018 г. е 489,5 хил. или </a:t>
            </a:r>
            <a:r>
              <a:rPr lang="bg-BG" b="1" dirty="0" smtClean="0"/>
              <a:t>34,70 %</a:t>
            </a:r>
            <a:r>
              <a:rPr lang="bg-BG" dirty="0" smtClean="0"/>
              <a:t> от населението на района. Налице е спад в стойността на показателя с 4,2 процентни пункта спрямо 2017г. Най-висок е делът на лицата в риск от бедност в областите Пазарджик (39,3 %) и Хасково (34,6%). След тях се нареждат областите Пловдив (33,4%), Кърджали (32,2%) и Смолян (24,2%).</a:t>
            </a:r>
          </a:p>
        </p:txBody>
      </p:sp>
    </p:spTree>
    <p:extLst>
      <p:ext uri="{BB962C8B-B14F-4D97-AF65-F5344CB8AC3E}">
        <p14:creationId xmlns:p14="http://schemas.microsoft.com/office/powerpoint/2010/main" val="285951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93195" y="624110"/>
            <a:ext cx="9611418" cy="1280890"/>
          </a:xfrm>
        </p:spPr>
        <p:txBody>
          <a:bodyPr>
            <a:normAutofit fontScale="90000"/>
          </a:bodyPr>
          <a:lstStyle/>
          <a:p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централен район за 2018г.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Промени в социално-икономическите условия (3)</a:t>
            </a:r>
            <a:endParaRPr lang="bg-BG" sz="22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519707" y="1905000"/>
            <a:ext cx="10573555" cy="5088227"/>
          </a:xfrm>
        </p:spPr>
        <p:txBody>
          <a:bodyPr>
            <a:normAutofit lnSpcReduction="10000"/>
          </a:bodyPr>
          <a:lstStyle/>
          <a:p>
            <a:pPr lvl="0">
              <a:buClr>
                <a:srgbClr val="A53010"/>
              </a:buClr>
            </a:pPr>
            <a:r>
              <a:rPr lang="bg-BG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Коефициентът </a:t>
            </a:r>
            <a:r>
              <a:rPr lang="bg-BG" dirty="0">
                <a:solidFill>
                  <a:prstClr val="black">
                    <a:lumMod val="75000"/>
                    <a:lumOff val="25000"/>
                  </a:prstClr>
                </a:solidFill>
              </a:rPr>
              <a:t>на заетост на населението в ЮЦР на възраст 20-64 навършени години през 2018 г. е </a:t>
            </a:r>
            <a:r>
              <a:rPr lang="bg-BG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71,4</a:t>
            </a:r>
            <a:r>
              <a:rPr lang="bg-BG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% (ръст от 0,1%), </a:t>
            </a:r>
            <a:r>
              <a:rPr lang="bg-BG" dirty="0">
                <a:solidFill>
                  <a:prstClr val="black">
                    <a:lumMod val="75000"/>
                    <a:lumOff val="25000"/>
                  </a:prstClr>
                </a:solidFill>
              </a:rPr>
              <a:t>което е малко по-ниско от  средното равнище за страната 72,4%. Най-висока е заетостта в Област Пловдив, а най-ниска в Област Кърджали. </a:t>
            </a:r>
          </a:p>
          <a:p>
            <a:pPr lvl="0">
              <a:buClr>
                <a:srgbClr val="A53010"/>
              </a:buClr>
            </a:pPr>
            <a:r>
              <a:rPr lang="bg-BG" dirty="0">
                <a:solidFill>
                  <a:prstClr val="black">
                    <a:lumMod val="75000"/>
                    <a:lumOff val="25000"/>
                  </a:prstClr>
                </a:solidFill>
              </a:rPr>
              <a:t>Коефициентът на безработица в района през 2018 г. е </a:t>
            </a:r>
            <a:r>
              <a:rPr lang="bg-BG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4,2 %</a:t>
            </a:r>
            <a:r>
              <a:rPr lang="bg-BG" dirty="0">
                <a:solidFill>
                  <a:prstClr val="black">
                    <a:lumMod val="75000"/>
                    <a:lumOff val="25000"/>
                  </a:prstClr>
                </a:solidFill>
              </a:rPr>
              <a:t>, който е по-нисък от средния за страната – 5,2 </a:t>
            </a:r>
            <a:r>
              <a:rPr lang="bg-BG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% (спад с 1 </a:t>
            </a:r>
            <a:r>
              <a:rPr lang="bg-BG" dirty="0">
                <a:solidFill>
                  <a:prstClr val="black">
                    <a:lumMod val="75000"/>
                    <a:lumOff val="25000"/>
                  </a:prstClr>
                </a:solidFill>
              </a:rPr>
              <a:t>% спрямо стойностите от 2017г</a:t>
            </a:r>
            <a:r>
              <a:rPr lang="bg-BG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.) </a:t>
            </a:r>
            <a:r>
              <a:rPr lang="bg-BG" dirty="0">
                <a:solidFill>
                  <a:prstClr val="black">
                    <a:lumMod val="75000"/>
                    <a:lumOff val="25000"/>
                  </a:prstClr>
                </a:solidFill>
              </a:rPr>
              <a:t>Равнището на безработица продължава да е най-високо в Област Смолян. </a:t>
            </a:r>
            <a:endParaRPr lang="bg-BG" dirty="0" smtClean="0"/>
          </a:p>
          <a:p>
            <a:pPr lvl="0"/>
            <a:r>
              <a:rPr lang="bg-BG" dirty="0">
                <a:solidFill>
                  <a:prstClr val="black">
                    <a:lumMod val="75000"/>
                    <a:lumOff val="25000"/>
                  </a:prstClr>
                </a:solidFill>
              </a:rPr>
              <a:t>Коефициентът на икономическа активност на населението на 15 и повече навършени години в Южен централен район през 2018 г. достига </a:t>
            </a:r>
            <a:r>
              <a:rPr lang="bg-BG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54,3</a:t>
            </a:r>
            <a:r>
              <a:rPr lang="bg-BG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% </a:t>
            </a:r>
            <a:r>
              <a:rPr lang="bg-BG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(лек спад) </a:t>
            </a:r>
            <a:r>
              <a:rPr lang="bg-BG" dirty="0">
                <a:solidFill>
                  <a:prstClr val="black">
                    <a:lumMod val="75000"/>
                    <a:lumOff val="25000"/>
                  </a:prstClr>
                </a:solidFill>
              </a:rPr>
              <a:t>при 55,3% средно за страната. </a:t>
            </a:r>
            <a:r>
              <a:rPr lang="bg-BG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Коефициентът е </a:t>
            </a:r>
            <a:r>
              <a:rPr lang="bg-BG" dirty="0">
                <a:solidFill>
                  <a:prstClr val="black">
                    <a:lumMod val="75000"/>
                    <a:lumOff val="25000"/>
                  </a:prstClr>
                </a:solidFill>
              </a:rPr>
              <a:t>най-висок в областите Смолян и Пловдив, а най-нисък е в Област Кърджали.</a:t>
            </a:r>
          </a:p>
          <a:p>
            <a:r>
              <a:rPr lang="bg-BG" dirty="0" smtClean="0"/>
              <a:t>Броят на населението в ЮЦР към 31 декември 2018 г. по данни на НСИ е </a:t>
            </a:r>
            <a:r>
              <a:rPr lang="bg-BG" b="1" dirty="0" smtClean="0"/>
              <a:t>1 410 248 </a:t>
            </a:r>
            <a:r>
              <a:rPr lang="bg-BG" dirty="0" smtClean="0"/>
              <a:t>души, съответстващо на </a:t>
            </a:r>
            <a:r>
              <a:rPr lang="bg-BG" b="1" dirty="0" smtClean="0"/>
              <a:t>20,15 %</a:t>
            </a:r>
            <a:r>
              <a:rPr lang="bg-BG" dirty="0" smtClean="0"/>
              <a:t> от населението на страната, с което районът се нарежда на второ място в България, след Югозападен район. </a:t>
            </a:r>
          </a:p>
          <a:p>
            <a:r>
              <a:rPr lang="bg-BG" dirty="0" smtClean="0"/>
              <a:t>Спрямо 2017 г. (1 417 432 души) населението в района е намаляло с 7 184 души (- 0,5%).Населението във всички области на района намалява, с изключение на област Кърджали, която бележи прираст. Най-силно е изразена тенденцията на намаляване на населението в областите Смолян и Пазарджик. </a:t>
            </a:r>
          </a:p>
        </p:txBody>
      </p:sp>
    </p:spTree>
    <p:extLst>
      <p:ext uri="{BB962C8B-B14F-4D97-AF65-F5344CB8AC3E}">
        <p14:creationId xmlns:p14="http://schemas.microsoft.com/office/powerpoint/2010/main" val="148084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893195" y="624110"/>
            <a:ext cx="9611418" cy="1280890"/>
          </a:xfrm>
        </p:spPr>
        <p:txBody>
          <a:bodyPr>
            <a:normAutofit fontScale="90000"/>
          </a:bodyPr>
          <a:lstStyle/>
          <a:p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централен район за 2018г.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Промени в социално-икономическите условия (4)</a:t>
            </a:r>
            <a:endParaRPr lang="bg-BG" sz="22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519707" y="2133599"/>
            <a:ext cx="10573555" cy="4724401"/>
          </a:xfrm>
        </p:spPr>
        <p:txBody>
          <a:bodyPr>
            <a:normAutofit/>
          </a:bodyPr>
          <a:lstStyle/>
          <a:p>
            <a:r>
              <a:rPr lang="bg-BG" dirty="0" smtClean="0"/>
              <a:t>Инвестициите в научноизследователска и развойна дейност (НИРД)  в ЮЦР през 2017 г. възлизат на 0,49% от БВП, което е лек спад в сравнение с предходната 2016 г. (0,50%). ЮЦР все още изостава от средната стойност за страната като дори не е достигната междинната цел за 2015г. (0,62%). В абсолютна стойност обаче инвестициите в научноизследователска и развойна дейност в района през 2017 г. нарастват и надхвърлят 69,3 млн. лв. (при 65,7 млн. лв. през предходната година). </a:t>
            </a:r>
          </a:p>
          <a:p>
            <a:pPr lvl="0">
              <a:buClr>
                <a:srgbClr val="A53010"/>
              </a:buClr>
            </a:pPr>
            <a:r>
              <a:rPr lang="bg-BG" dirty="0">
                <a:solidFill>
                  <a:prstClr val="black">
                    <a:lumMod val="75000"/>
                    <a:lumOff val="25000"/>
                  </a:prstClr>
                </a:solidFill>
              </a:rPr>
              <a:t>Относителният дял на рано напусналите образование и обучение от населението на 18 - 24 навършени години в ЮЦР намалява леко спрямо 2017г. и е в размер на </a:t>
            </a:r>
            <a:r>
              <a:rPr lang="bg-BG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15,8%</a:t>
            </a:r>
            <a:r>
              <a:rPr lang="bg-BG" dirty="0">
                <a:solidFill>
                  <a:prstClr val="black">
                    <a:lumMod val="75000"/>
                    <a:lumOff val="25000"/>
                  </a:prstClr>
                </a:solidFill>
              </a:rPr>
              <a:t> за 2018г., което е над средното за страната (12,7%).</a:t>
            </a:r>
          </a:p>
          <a:p>
            <a:pPr lvl="0">
              <a:buClr>
                <a:srgbClr val="A53010"/>
              </a:buClr>
            </a:pPr>
            <a:r>
              <a:rPr lang="bg-BG" dirty="0">
                <a:solidFill>
                  <a:prstClr val="black">
                    <a:lumMod val="75000"/>
                    <a:lumOff val="25000"/>
                  </a:prstClr>
                </a:solidFill>
              </a:rPr>
              <a:t>Въпреки високата концентрация на висши учебни заведения в района, относителният дял на завършилите висше образование от населението на възраст 30 - 34 навършени години в ЮЦР през 2018г. е </a:t>
            </a:r>
            <a:r>
              <a:rPr lang="bg-BG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26,3%</a:t>
            </a:r>
            <a:r>
              <a:rPr lang="bg-BG" dirty="0">
                <a:solidFill>
                  <a:prstClr val="black">
                    <a:lumMod val="75000"/>
                    <a:lumOff val="25000"/>
                  </a:prstClr>
                </a:solidFill>
              </a:rPr>
              <a:t>, което е значително по-ниско спрямо общото равнище за страната (33,7%). Наблюдава се увеличение на дела на висшистите в ЮЦР от посочената възрастова група спрямо 2017г. с  3,6 </a:t>
            </a:r>
            <a:r>
              <a:rPr lang="bg-BG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%.</a:t>
            </a:r>
            <a:endParaRPr lang="bg-BG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24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266683" y="624110"/>
            <a:ext cx="9762186" cy="1280890"/>
          </a:xfrm>
        </p:spPr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1800" b="1" i="1" dirty="0">
                <a:solidFill>
                  <a:srgbClr val="FF0000"/>
                </a:solidFill>
              </a:rPr>
              <a:t>Естествен прираст на населението през 2018 г. по области (на 1 000 души)</a:t>
            </a:r>
            <a:endParaRPr lang="en-US" sz="2000" u="sng" dirty="0">
              <a:solidFill>
                <a:srgbClr val="FF0000"/>
              </a:solidFill>
            </a:endParaRPr>
          </a:p>
        </p:txBody>
      </p:sp>
      <p:pic>
        <p:nvPicPr>
          <p:cNvPr id="6" name="Picture 26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837" y="1801969"/>
            <a:ext cx="7469746" cy="4953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967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266683" y="624110"/>
            <a:ext cx="9762186" cy="1280890"/>
          </a:xfrm>
        </p:spPr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1800" b="1" i="1" dirty="0">
                <a:solidFill>
                  <a:srgbClr val="FF0000"/>
                </a:solidFill>
              </a:rPr>
              <a:t>Коефициент на раждаемост по области през 2018 година</a:t>
            </a:r>
            <a:endParaRPr lang="en-US" sz="1800" dirty="0">
              <a:solidFill>
                <a:srgbClr val="FF0000"/>
              </a:solidFill>
            </a:endParaRPr>
          </a:p>
        </p:txBody>
      </p:sp>
      <p:pic>
        <p:nvPicPr>
          <p:cNvPr id="5" name="Picture 28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110" y="1803042"/>
            <a:ext cx="7637172" cy="50549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308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агатване">
  <a:themeElements>
    <a:clrScheme name="Загатване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Загатване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Загатване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526</TotalTime>
  <Words>2075</Words>
  <Application>Microsoft Office PowerPoint</Application>
  <PresentationFormat>Широк екран</PresentationFormat>
  <Paragraphs>75</Paragraphs>
  <Slides>15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15</vt:i4>
      </vt:variant>
    </vt:vector>
  </HeadingPairs>
  <TitlesOfParts>
    <vt:vector size="20" baseType="lpstr">
      <vt:lpstr>Arial</vt:lpstr>
      <vt:lpstr>Century Gothic</vt:lpstr>
      <vt:lpstr>Tahoma</vt:lpstr>
      <vt:lpstr>Wingdings 3</vt:lpstr>
      <vt:lpstr>Загатване</vt:lpstr>
      <vt:lpstr>Годишен доклад за наблюдение на изпълнението на Регионалния план за развитие на Южен централен район за 2018г.  </vt:lpstr>
      <vt:lpstr>Годишен доклад за наблюдение на изпълнението на Регионалния план за развитие на Южен централен район за 2018г.</vt:lpstr>
      <vt:lpstr>Годишен доклад за наблюдение на изпълнението на Регионалния план за развитие на Южен централен район за 2018г.  Съдържание</vt:lpstr>
      <vt:lpstr>Годишен доклад за наблюдение на изпълнението на Регионалния план за развитие на Южен централен район за 2018г.  Промени в социално-икономическите условия (1)</vt:lpstr>
      <vt:lpstr>Годишен доклад за наблюдение на изпълнението на Регионалния план за развитие на Южен централен район за 2018г.  Промени в социално-икономическите условия (2)</vt:lpstr>
      <vt:lpstr>Годишен доклад за наблюдение на изпълнението на Регионалния план за развитие на Южен централен район за 2018г.  Промени в социално-икономическите условия (3)</vt:lpstr>
      <vt:lpstr>Годишен доклад за наблюдение на изпълнението на Регионалния план за развитие на Южен централен район за 2018г.  Промени в социално-икономическите условия (4)</vt:lpstr>
      <vt:lpstr>Годишен доклад за наблюдение на изпълнението на Регионалния план за развитие на Южен централен район за 2018г.  Естествен прираст на населението през 2018 г. по области (на 1 000 души)</vt:lpstr>
      <vt:lpstr>Годишен доклад за наблюдение на изпълнението на Регионалния план за развитие на Южен централен район за 2018г.  Коефициент на раждаемост по области през 2018 година</vt:lpstr>
      <vt:lpstr>Годишен доклад за наблюдение на изпълнението на Регионалния план за развитие на Южен централен район за 2018г.  Коефициент на смъртност по области през 2018 година</vt:lpstr>
      <vt:lpstr>Годишен доклад за наблюдение на изпълнението на Регионалния план за развитие на Южен централен район за 2018г.  Промени в политиките за развитие на национално, регионално и местно ниво</vt:lpstr>
      <vt:lpstr>Годишен доклад за наблюдение на изпълнението на Регионалния план за развитие на Южен централен район за 2018г.  Общи изводи от наблюдението (1):</vt:lpstr>
      <vt:lpstr>Годишен доклад за наблюдение на изпълнението на Регионалния план за развитие на Южен централен район за 2018г.  Общи изводи от наблюдението (2):</vt:lpstr>
      <vt:lpstr>Годишен доклад за наблюдение на изпълнението на Регионалния план за развитие на Южен централен район за 2018г.  Общи изводи от наблюдението (3):</vt:lpstr>
      <vt:lpstr>Годишен доклад за наблюдение на изпълнението на Регионалния план за развитие на Южен централен район за 2018г.  Препоръки за подобряване на резултатите от наблюдението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creator>User1</dc:creator>
  <cp:lastModifiedBy>User1</cp:lastModifiedBy>
  <cp:revision>99</cp:revision>
  <dcterms:created xsi:type="dcterms:W3CDTF">2018-06-27T20:26:35Z</dcterms:created>
  <dcterms:modified xsi:type="dcterms:W3CDTF">2019-06-24T23:24:34Z</dcterms:modified>
</cp:coreProperties>
</file>